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3"/>
  </p:notesMasterIdLst>
  <p:handoutMasterIdLst>
    <p:handoutMasterId r:id="rId14"/>
  </p:handoutMasterIdLst>
  <p:sldIdLst>
    <p:sldId id="353" r:id="rId2"/>
    <p:sldId id="514" r:id="rId3"/>
    <p:sldId id="533" r:id="rId4"/>
    <p:sldId id="515" r:id="rId5"/>
    <p:sldId id="534" r:id="rId6"/>
    <p:sldId id="535" r:id="rId7"/>
    <p:sldId id="536" r:id="rId8"/>
    <p:sldId id="537" r:id="rId9"/>
    <p:sldId id="538" r:id="rId10"/>
    <p:sldId id="528" r:id="rId11"/>
    <p:sldId id="521" r:id="rId12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Wes" initials="J" lastIdx="1" clrIdx="0">
    <p:extLst>
      <p:ext uri="{19B8F6BF-5375-455C-9EA6-DF929625EA0E}">
        <p15:presenceInfo xmlns:p15="http://schemas.microsoft.com/office/powerpoint/2012/main" userId="JaW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3300"/>
    <a:srgbClr val="000000"/>
    <a:srgbClr val="0000FF"/>
    <a:srgbClr val="EBEBFF"/>
    <a:srgbClr val="E7E7FF"/>
    <a:srgbClr val="E1E1FF"/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88300" autoAdjust="0"/>
  </p:normalViewPr>
  <p:slideViewPr>
    <p:cSldViewPr>
      <p:cViewPr varScale="1">
        <p:scale>
          <a:sx n="95" d="100"/>
          <a:sy n="95" d="100"/>
        </p:scale>
        <p:origin x="6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2017/11/15</a:t>
            </a:fld>
            <a:endParaRPr lang="en-US" altLang="zh-TW" dirty="0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近期因為</a:t>
            </a:r>
            <a:r>
              <a:rPr lang="en-US" altLang="zh-TW" dirty="0" smtClean="0"/>
              <a:t>ruleset size</a:t>
            </a:r>
            <a:r>
              <a:rPr lang="zh-TW" altLang="en-US" dirty="0" smtClean="0"/>
              <a:t>快速成長，因此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複雜度造成一般封包分類方法</a:t>
            </a:r>
            <a:r>
              <a:rPr lang="en-US" altLang="zh-TW" dirty="0" smtClean="0"/>
              <a:t>memory</a:t>
            </a:r>
            <a:r>
              <a:rPr lang="zh-TW" altLang="en-US" dirty="0" smtClean="0"/>
              <a:t>表現很差</a:t>
            </a:r>
            <a:endParaRPr lang="en-US" altLang="zh-TW" dirty="0" smtClean="0"/>
          </a:p>
          <a:p>
            <a:r>
              <a:rPr lang="en-US" altLang="zh-TW" dirty="0" err="1" smtClean="0"/>
              <a:t>Swintop</a:t>
            </a:r>
            <a:r>
              <a:rPr lang="zh-TW" altLang="en-US" dirty="0" smtClean="0"/>
              <a:t>是一種將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去分類的方式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316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2017/11/15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i="0" dirty="0"/>
              <a:t>An Improved Wu-Manber Multiple Patterns Matching Algorithm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800" dirty="0" err="1"/>
              <a:t>Chouvalit</a:t>
            </a:r>
            <a:r>
              <a:rPr lang="en-US" altLang="zh-TW" sz="1800" dirty="0"/>
              <a:t> </a:t>
            </a:r>
            <a:r>
              <a:rPr lang="en-US" altLang="zh-TW" sz="1800" dirty="0" err="1" smtClean="0"/>
              <a:t>Khancome</a:t>
            </a:r>
            <a:r>
              <a:rPr lang="zh-TW" altLang="en-US" sz="1800" dirty="0" smtClean="0"/>
              <a:t>、</a:t>
            </a:r>
            <a:r>
              <a:rPr lang="en-US" altLang="zh-TW" sz="1800" dirty="0" err="1"/>
              <a:t>Pisit</a:t>
            </a:r>
            <a:r>
              <a:rPr lang="en-US" altLang="zh-TW" sz="1800" dirty="0"/>
              <a:t> </a:t>
            </a:r>
            <a:r>
              <a:rPr lang="en-US" altLang="zh-TW" sz="1800" dirty="0" err="1" smtClean="0"/>
              <a:t>Chanvarasuth</a:t>
            </a:r>
            <a:r>
              <a:rPr lang="zh-TW" altLang="en-US" sz="1800" dirty="0" smtClean="0"/>
              <a:t>、</a:t>
            </a:r>
            <a:r>
              <a:rPr lang="en-US" altLang="zh-TW" sz="1800" dirty="0" err="1" smtClean="0"/>
              <a:t>Veera</a:t>
            </a:r>
            <a:r>
              <a:rPr lang="en-US" altLang="zh-TW" sz="1800" dirty="0"/>
              <a:t> </a:t>
            </a:r>
            <a:r>
              <a:rPr lang="en-US" altLang="zh-TW" sz="1800" dirty="0" err="1" smtClean="0"/>
              <a:t>Boonjing</a:t>
            </a:r>
            <a:endParaRPr lang="en-US" altLang="zh-TW" sz="1800" dirty="0" smtClean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smtClean="0"/>
              <a:t>Yi-Hsien Wu</a:t>
            </a:r>
          </a:p>
          <a:p>
            <a:pPr algn="l"/>
            <a:r>
              <a:rPr lang="en-US" altLang="zh-TW" sz="1800" dirty="0"/>
              <a:t>Conference </a:t>
            </a:r>
            <a:r>
              <a:rPr lang="en-US" altLang="zh-TW" sz="1800" dirty="0" smtClean="0"/>
              <a:t>: </a:t>
            </a:r>
            <a:endParaRPr lang="en-US" altLang="zh-TW" sz="1800" dirty="0"/>
          </a:p>
          <a:p>
            <a:pPr algn="l"/>
            <a:r>
              <a:rPr lang="en-US" altLang="zh-TW" sz="1800" dirty="0"/>
              <a:t>2013 10th International Conference on Information Technology: New </a:t>
            </a:r>
            <a:r>
              <a:rPr lang="en-US" altLang="zh-TW" sz="1800" dirty="0" smtClean="0"/>
              <a:t>Generations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2017/11/15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Results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and Analysis</a:t>
            </a:r>
            <a:endParaRPr lang="en-US" altLang="zh-TW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78843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In our empirical results, the given text of </a:t>
            </a:r>
            <a:r>
              <a:rPr lang="en-US" altLang="zh-TW" sz="1800" dirty="0" smtClean="0"/>
              <a:t>1,000,000 characters </a:t>
            </a:r>
            <a:r>
              <a:rPr lang="en-US" altLang="zh-TW" sz="1800" dirty="0"/>
              <a:t>and the minimum length of all patterns to </a:t>
            </a:r>
            <a:r>
              <a:rPr lang="en-US" altLang="zh-TW" sz="1800" dirty="0" smtClean="0"/>
              <a:t>be matched </a:t>
            </a:r>
            <a:r>
              <a:rPr lang="en-US" altLang="zh-TW" sz="1800" dirty="0"/>
              <a:t>100 characters were assumed.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125551"/>
            <a:ext cx="4578310" cy="213154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1940" y="4136225"/>
            <a:ext cx="4771555" cy="215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4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64441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The multiple-string pattern matching employing </a:t>
            </a:r>
            <a:r>
              <a:rPr lang="en-US" altLang="zh-TW" sz="1800" dirty="0" smtClean="0"/>
              <a:t>two hashing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tables </a:t>
            </a:r>
            <a:r>
              <a:rPr lang="en-US" altLang="zh-TW" sz="1800" dirty="0"/>
              <a:t>was presented.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This </a:t>
            </a:r>
            <a:r>
              <a:rPr lang="en-US" altLang="zh-TW" sz="1800" dirty="0"/>
              <a:t>approach takes </a:t>
            </a:r>
            <a:r>
              <a:rPr lang="en-US" altLang="zh-TW" sz="1800" i="1" dirty="0"/>
              <a:t>O(|P|) </a:t>
            </a:r>
            <a:r>
              <a:rPr lang="en-US" altLang="zh-TW" sz="1800" dirty="0" smtClean="0"/>
              <a:t>time and </a:t>
            </a:r>
            <a:r>
              <a:rPr lang="en-US" altLang="zh-TW" sz="1800" dirty="0"/>
              <a:t>space preprocessing where </a:t>
            </a:r>
            <a:r>
              <a:rPr lang="en-US" altLang="zh-TW" sz="1800" i="1" dirty="0"/>
              <a:t>|P| </a:t>
            </a:r>
            <a:r>
              <a:rPr lang="en-US" altLang="zh-TW" sz="1800" dirty="0"/>
              <a:t>is the sum of lengths in </a:t>
            </a:r>
            <a:r>
              <a:rPr lang="en-US" altLang="zh-TW" sz="1800" i="1" dirty="0"/>
              <a:t>P</a:t>
            </a:r>
            <a:r>
              <a:rPr lang="en-US" altLang="zh-TW" sz="1800" dirty="0"/>
              <a:t>.</a:t>
            </a:r>
          </a:p>
          <a:p>
            <a:pPr marL="0" indent="0">
              <a:buNone/>
            </a:pPr>
            <a:r>
              <a:rPr lang="en-US" altLang="zh-TW" sz="1800" dirty="0"/>
              <a:t>The search takes </a:t>
            </a:r>
            <a:r>
              <a:rPr lang="en-US" altLang="zh-TW" sz="1800" i="1" dirty="0"/>
              <a:t>O(|t||P|) </a:t>
            </a:r>
            <a:r>
              <a:rPr lang="en-US" altLang="zh-TW" sz="1800" dirty="0"/>
              <a:t>in the worst case, </a:t>
            </a:r>
            <a:r>
              <a:rPr lang="en-US" altLang="zh-TW" sz="1800" i="1" dirty="0"/>
              <a:t>O(|t|) </a:t>
            </a:r>
            <a:r>
              <a:rPr lang="en-US" altLang="zh-TW" sz="1800" dirty="0"/>
              <a:t>in </a:t>
            </a:r>
            <a:r>
              <a:rPr lang="en-US" altLang="zh-TW" sz="1800" dirty="0" smtClean="0"/>
              <a:t>an average </a:t>
            </a:r>
            <a:r>
              <a:rPr lang="en-US" altLang="zh-TW" sz="1800" dirty="0"/>
              <a:t>case, and </a:t>
            </a:r>
            <a:r>
              <a:rPr lang="en-US" altLang="zh-TW" sz="1800" i="1" dirty="0"/>
              <a:t>O(|t|/</a:t>
            </a:r>
            <a:r>
              <a:rPr lang="en-US" altLang="zh-TW" sz="1800" i="1" dirty="0" err="1"/>
              <a:t>lmin</a:t>
            </a:r>
            <a:r>
              <a:rPr lang="en-US" altLang="zh-TW" sz="1800" i="1" dirty="0"/>
              <a:t>) </a:t>
            </a:r>
            <a:r>
              <a:rPr lang="en-US" altLang="zh-TW" sz="1800" dirty="0"/>
              <a:t>in the best case scenario; </a:t>
            </a:r>
            <a:r>
              <a:rPr lang="en-US" altLang="zh-TW" sz="1800" dirty="0" smtClean="0"/>
              <a:t>where </a:t>
            </a:r>
            <a:r>
              <a:rPr lang="en-US" altLang="zh-TW" sz="1800" i="1" dirty="0" smtClean="0"/>
              <a:t>|t</a:t>
            </a:r>
            <a:r>
              <a:rPr lang="en-US" altLang="zh-TW" sz="1800" i="1" dirty="0"/>
              <a:t>| </a:t>
            </a:r>
            <a:r>
              <a:rPr lang="en-US" altLang="zh-TW" sz="1800" dirty="0"/>
              <a:t>is the length of text </a:t>
            </a:r>
            <a:r>
              <a:rPr lang="en-US" altLang="zh-TW" sz="1800" i="1" dirty="0"/>
              <a:t>T </a:t>
            </a:r>
            <a:r>
              <a:rPr lang="en-US" altLang="zh-TW" sz="1800" dirty="0"/>
              <a:t>and </a:t>
            </a:r>
            <a:r>
              <a:rPr lang="en-US" altLang="zh-TW" sz="1800" i="1" dirty="0" err="1"/>
              <a:t>lmin</a:t>
            </a:r>
            <a:r>
              <a:rPr lang="en-US" altLang="zh-TW" sz="1800" i="1" dirty="0"/>
              <a:t> </a:t>
            </a:r>
            <a:r>
              <a:rPr lang="en-US" altLang="zh-TW" sz="1800" dirty="0"/>
              <a:t>is the minimum length </a:t>
            </a:r>
            <a:r>
              <a:rPr lang="en-US" altLang="zh-TW" sz="1800" dirty="0" smtClean="0"/>
              <a:t>of patterns</a:t>
            </a:r>
            <a:r>
              <a:rPr lang="en-US" altLang="zh-TW" sz="1800" dirty="0"/>
              <a:t>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As </a:t>
            </a:r>
            <a:r>
              <a:rPr lang="en-US" altLang="zh-TW" sz="1800" dirty="0"/>
              <a:t>shown in our empirical results, the </a:t>
            </a:r>
            <a:r>
              <a:rPr lang="en-US" altLang="zh-TW" sz="1800" dirty="0" smtClean="0"/>
              <a:t>attempting times </a:t>
            </a:r>
            <a:r>
              <a:rPr lang="en-US" altLang="zh-TW" sz="1800" dirty="0"/>
              <a:t>were less than of the traditional algorithms especially </a:t>
            </a:r>
            <a:r>
              <a:rPr lang="en-US" altLang="zh-TW" sz="1800" dirty="0" smtClean="0"/>
              <a:t>in the </a:t>
            </a:r>
            <a:r>
              <a:rPr lang="en-US" altLang="zh-TW" sz="1800" dirty="0"/>
              <a:t>case of a very long minimum pattern length.</a:t>
            </a:r>
            <a:endParaRPr lang="en-US" altLang="zh-TW" sz="1800" i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22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 smtClean="0"/>
              <a:t>Introduction</a:t>
            </a:r>
          </a:p>
          <a:p>
            <a:endParaRPr lang="en-US" altLang="zh-TW" sz="3200" dirty="0"/>
          </a:p>
          <a:p>
            <a:r>
              <a:rPr lang="en-US" altLang="zh-TW" sz="3200" dirty="0"/>
              <a:t>Proposed </a:t>
            </a:r>
            <a:r>
              <a:rPr lang="en-US" altLang="zh-TW" sz="3200" dirty="0" smtClean="0"/>
              <a:t>Scheme</a:t>
            </a:r>
          </a:p>
          <a:p>
            <a:endParaRPr lang="en-US" altLang="zh-TW" sz="3200" dirty="0"/>
          </a:p>
          <a:p>
            <a:r>
              <a:rPr lang="en-US" altLang="zh-TW" sz="3200" dirty="0" smtClean="0"/>
              <a:t>Results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and Analysis</a:t>
            </a:r>
          </a:p>
          <a:p>
            <a:endParaRPr lang="en-US" altLang="zh-TW" sz="3200" dirty="0"/>
          </a:p>
          <a:p>
            <a:r>
              <a:rPr lang="en-US" altLang="zh-TW" sz="3200" dirty="0"/>
              <a:t>Conclusion</a:t>
            </a:r>
            <a:endParaRPr lang="en-US" altLang="zh-TW" sz="3200" dirty="0" smtClean="0"/>
          </a:p>
          <a:p>
            <a:endParaRPr lang="en-US" altLang="zh-TW" sz="3200" dirty="0"/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2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The new approach uses two related hashing table for </a:t>
            </a:r>
            <a:r>
              <a:rPr lang="en-US" altLang="zh-TW" sz="1800" dirty="0" smtClean="0"/>
              <a:t>storing the </a:t>
            </a:r>
            <a:r>
              <a:rPr lang="en-US" altLang="zh-TW" sz="1800" dirty="0"/>
              <a:t>target patterns.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Including</a:t>
            </a:r>
            <a:r>
              <a:rPr lang="en-US" altLang="zh-TW" sz="1800" dirty="0"/>
              <a:t>, the shift table is used </a:t>
            </a:r>
            <a:r>
              <a:rPr lang="en-US" altLang="zh-TW" sz="1800" dirty="0" smtClean="0"/>
              <a:t>to recognize </a:t>
            </a:r>
            <a:r>
              <a:rPr lang="en-US" altLang="zh-TW" sz="1800" dirty="0"/>
              <a:t>the shift value for a new window search </a:t>
            </a:r>
            <a:r>
              <a:rPr lang="en-US" altLang="zh-TW" sz="1800" dirty="0" smtClean="0"/>
              <a:t>. 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In </a:t>
            </a:r>
            <a:r>
              <a:rPr lang="en-US" altLang="zh-TW" sz="1800" dirty="0"/>
              <a:t>the searching phase, the </a:t>
            </a:r>
            <a:r>
              <a:rPr lang="en-US" altLang="zh-TW" sz="1800" dirty="0" smtClean="0"/>
              <a:t>matching method </a:t>
            </a:r>
            <a:r>
              <a:rPr lang="en-US" altLang="zh-TW" sz="1800" dirty="0"/>
              <a:t>hashes one time or twice in the first hashing table </a:t>
            </a:r>
            <a:r>
              <a:rPr lang="en-US" altLang="zh-TW" sz="1800" dirty="0" smtClean="0"/>
              <a:t>if there </a:t>
            </a:r>
            <a:r>
              <a:rPr lang="en-US" altLang="zh-TW" sz="1800" dirty="0"/>
              <a:t>is no pattern overlapping or twice in both hashing tables</a:t>
            </a:r>
          </a:p>
          <a:p>
            <a:pPr marL="0" indent="0">
              <a:buNone/>
            </a:pPr>
            <a:r>
              <a:rPr lang="en-US" altLang="zh-TW" sz="1800" dirty="0"/>
              <a:t>if there is only one or more pattern overlapping.</a:t>
            </a:r>
            <a:endParaRPr lang="en-US" altLang="zh-TW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64441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Firstly, let </a:t>
            </a:r>
            <a:r>
              <a:rPr lang="en-US" altLang="zh-TW" sz="1800" i="1" dirty="0" err="1"/>
              <a:t>lmin</a:t>
            </a:r>
            <a:r>
              <a:rPr lang="en-US" altLang="zh-TW" sz="1800" i="1" dirty="0"/>
              <a:t> </a:t>
            </a:r>
            <a:r>
              <a:rPr lang="en-US" altLang="zh-TW" sz="1800" dirty="0"/>
              <a:t>be the minimum length of </a:t>
            </a:r>
            <a:r>
              <a:rPr lang="en-US" altLang="zh-TW" sz="1800" dirty="0" smtClean="0"/>
              <a:t>patterns 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i="1" dirty="0"/>
              <a:t>Definition 1. </a:t>
            </a:r>
            <a:endParaRPr lang="en-US" altLang="zh-TW" sz="1800" i="1" dirty="0" smtClean="0"/>
          </a:p>
          <a:p>
            <a:pPr marL="0" indent="0">
              <a:buNone/>
            </a:pPr>
            <a:r>
              <a:rPr lang="en-US" altLang="zh-TW" sz="1800" dirty="0" smtClean="0"/>
              <a:t>The </a:t>
            </a:r>
            <a:r>
              <a:rPr lang="en-US" altLang="zh-TW" sz="1800" dirty="0"/>
              <a:t>hashing table, which consists of </a:t>
            </a:r>
            <a:r>
              <a:rPr lang="en-US" altLang="zh-TW" sz="1800" dirty="0" smtClean="0"/>
              <a:t>two columns :  ⅀ and </a:t>
            </a:r>
            <a:r>
              <a:rPr lang="en-US" altLang="zh-TW" sz="1800" dirty="0"/>
              <a:t>the shifting </a:t>
            </a:r>
            <a:r>
              <a:rPr lang="en-US" altLang="zh-TW" sz="1800" dirty="0" smtClean="0"/>
              <a:t>values </a:t>
            </a:r>
          </a:p>
          <a:p>
            <a:pPr marL="0" indent="0">
              <a:buNone/>
            </a:pPr>
            <a:r>
              <a:rPr lang="en-US" altLang="zh-TW" sz="1800" dirty="0"/>
              <a:t>⅀ </a:t>
            </a:r>
            <a:r>
              <a:rPr lang="en-US" altLang="zh-TW" sz="1800" dirty="0" smtClean="0"/>
              <a:t>  </a:t>
            </a:r>
            <a:r>
              <a:rPr lang="en-US" altLang="zh-TW" sz="1800" dirty="0"/>
              <a:t>is the single </a:t>
            </a:r>
            <a:r>
              <a:rPr lang="en-US" altLang="zh-TW" sz="1800" dirty="0" smtClean="0"/>
              <a:t>alphabet which </a:t>
            </a:r>
            <a:r>
              <a:rPr lang="en-US" altLang="zh-TW" sz="1800" dirty="0"/>
              <a:t>appear in </a:t>
            </a:r>
            <a:r>
              <a:rPr lang="en-US" altLang="zh-TW" sz="1800" i="1" dirty="0"/>
              <a:t>P. </a:t>
            </a:r>
            <a:endParaRPr lang="en-US" altLang="zh-TW" sz="1800" i="1" dirty="0" smtClean="0"/>
          </a:p>
          <a:p>
            <a:pPr marL="0" indent="0">
              <a:buNone/>
            </a:pPr>
            <a:endParaRPr lang="en-US" altLang="zh-TW" sz="1800" i="1" dirty="0"/>
          </a:p>
          <a:p>
            <a:pPr marL="0" indent="0">
              <a:buNone/>
            </a:pPr>
            <a:r>
              <a:rPr lang="en-US" altLang="zh-TW" sz="1800" dirty="0" smtClean="0"/>
              <a:t>The </a:t>
            </a:r>
            <a:r>
              <a:rPr lang="en-US" altLang="zh-TW" sz="1800" dirty="0"/>
              <a:t>shifting value is an integer </a:t>
            </a:r>
            <a:r>
              <a:rPr lang="en-US" altLang="zh-TW" sz="1800" dirty="0" smtClean="0"/>
              <a:t>number which </a:t>
            </a:r>
            <a:r>
              <a:rPr lang="en-US" altLang="zh-TW" sz="1800" dirty="0"/>
              <a:t>is used for setting the new window search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75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(Preprocessing)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64441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Example  </a:t>
            </a:r>
            <a:r>
              <a:rPr lang="en-US" altLang="zh-TW" sz="1800" dirty="0" smtClean="0"/>
              <a:t>: </a:t>
            </a:r>
            <a:r>
              <a:rPr lang="en-US" altLang="zh-TW" sz="1800" dirty="0"/>
              <a:t>The ST of P={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bc</a:t>
            </a:r>
            <a:r>
              <a:rPr lang="en-US" altLang="zh-TW" sz="1800" dirty="0"/>
              <a:t>, </a:t>
            </a:r>
            <a:r>
              <a:rPr lang="en-US" altLang="zh-TW" sz="1800" dirty="0" err="1" smtClean="0"/>
              <a:t>aab</a:t>
            </a:r>
            <a:r>
              <a:rPr lang="en-US" altLang="zh-TW" sz="1800" b="1" dirty="0" err="1" smtClean="0"/>
              <a:t>a</a:t>
            </a:r>
            <a:r>
              <a:rPr lang="en-US" altLang="zh-TW" sz="1800" dirty="0" err="1" smtClean="0"/>
              <a:t>bcd</a:t>
            </a:r>
            <a:r>
              <a:rPr lang="en-US" altLang="zh-TW" sz="1800" dirty="0" smtClean="0"/>
              <a:t>, </a:t>
            </a:r>
            <a:r>
              <a:rPr lang="en-US" altLang="zh-TW" sz="1800" dirty="0" err="1" smtClean="0"/>
              <a:t>aab</a:t>
            </a:r>
            <a:r>
              <a:rPr lang="en-US" altLang="zh-TW" sz="1800" b="1" dirty="0" err="1" smtClean="0"/>
              <a:t>a</a:t>
            </a:r>
            <a:r>
              <a:rPr lang="en-US" altLang="zh-TW" sz="1800" dirty="0" err="1" smtClean="0"/>
              <a:t>bcde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abc</a:t>
            </a:r>
            <a:r>
              <a:rPr lang="en-US" altLang="zh-TW" sz="1800" b="1" dirty="0" err="1"/>
              <a:t>b</a:t>
            </a:r>
            <a:r>
              <a:rPr lang="en-US" altLang="zh-TW" sz="1800" dirty="0"/>
              <a:t>, </a:t>
            </a:r>
            <a:r>
              <a:rPr lang="en-US" altLang="zh-TW" sz="1800" dirty="0" smtClean="0"/>
              <a:t> </a:t>
            </a:r>
            <a:r>
              <a:rPr lang="en-US" altLang="zh-TW" sz="1800" dirty="0" err="1"/>
              <a:t>zmn</a:t>
            </a:r>
            <a:r>
              <a:rPr lang="en-US" altLang="zh-TW" sz="1800" b="1" dirty="0" err="1"/>
              <a:t>d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qop</a:t>
            </a:r>
            <a:r>
              <a:rPr lang="en-US" altLang="zh-TW" sz="1800" b="1" dirty="0" err="1"/>
              <a:t>e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jmq</a:t>
            </a:r>
            <a:r>
              <a:rPr lang="en-US" altLang="zh-TW" sz="1800" b="1" dirty="0" err="1"/>
              <a:t>f</a:t>
            </a:r>
            <a:r>
              <a:rPr lang="en-US" altLang="zh-TW" sz="1800" dirty="0" err="1"/>
              <a:t>m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}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* is the other </a:t>
            </a:r>
            <a:r>
              <a:rPr lang="en-US" altLang="zh-TW" sz="1800" dirty="0"/>
              <a:t>characters that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are </a:t>
            </a:r>
            <a:r>
              <a:rPr lang="en-US" altLang="zh-TW" sz="1800" dirty="0"/>
              <a:t>not appeared </a:t>
            </a:r>
            <a:r>
              <a:rPr lang="en-US" altLang="zh-TW" sz="1800" dirty="0" smtClean="0"/>
              <a:t>in patterns.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1885342"/>
            <a:ext cx="320992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Scheme(Preprocessing)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64441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i="1" dirty="0"/>
              <a:t>Definition 2. </a:t>
            </a:r>
            <a:r>
              <a:rPr lang="en-US" altLang="zh-TW" sz="1800" dirty="0"/>
              <a:t>The hashing </a:t>
            </a:r>
            <a:r>
              <a:rPr lang="en-US" altLang="zh-TW" sz="1800" dirty="0" smtClean="0"/>
              <a:t>table (called </a:t>
            </a:r>
            <a:r>
              <a:rPr lang="en-US" altLang="zh-TW" sz="1800" dirty="0"/>
              <a:t>the hashing table level 1 </a:t>
            </a:r>
            <a:r>
              <a:rPr lang="en-US" altLang="zh-TW" sz="1800" dirty="0" smtClean="0"/>
              <a:t>denoted </a:t>
            </a:r>
            <a:r>
              <a:rPr lang="en-US" altLang="zh-TW" sz="1800" dirty="0"/>
              <a:t>by </a:t>
            </a:r>
            <a:r>
              <a:rPr lang="en-US" altLang="zh-TW" sz="1800" i="1" dirty="0"/>
              <a:t>HL1</a:t>
            </a:r>
            <a:r>
              <a:rPr lang="en-US" altLang="zh-TW" sz="1800" dirty="0"/>
              <a:t>)</a:t>
            </a:r>
            <a:r>
              <a:rPr lang="en-US" altLang="zh-TW" sz="1800" dirty="0" smtClean="0"/>
              <a:t>, </a:t>
            </a:r>
            <a:r>
              <a:rPr lang="en-US" altLang="zh-TW" sz="1800" dirty="0"/>
              <a:t>which stores the prefix </a:t>
            </a:r>
            <a:r>
              <a:rPr lang="en-US" altLang="zh-TW" sz="1800" dirty="0" smtClean="0"/>
              <a:t>of all </a:t>
            </a:r>
            <a:r>
              <a:rPr lang="en-US" altLang="zh-TW" sz="1800" dirty="0"/>
              <a:t>patterns that the number of characters equal the </a:t>
            </a:r>
            <a:r>
              <a:rPr lang="en-US" altLang="zh-TW" sz="1800" dirty="0" smtClean="0"/>
              <a:t>minimum length </a:t>
            </a:r>
            <a:r>
              <a:rPr lang="en-US" altLang="zh-TW" sz="1800" dirty="0"/>
              <a:t>of </a:t>
            </a:r>
            <a:r>
              <a:rPr lang="en-US" altLang="zh-TW" sz="1800" dirty="0" smtClean="0"/>
              <a:t>patterns (</a:t>
            </a:r>
            <a:r>
              <a:rPr lang="en-US" altLang="zh-TW" sz="1800" i="1" dirty="0" err="1"/>
              <a:t>Min_keys</a:t>
            </a:r>
            <a:r>
              <a:rPr lang="en-US" altLang="zh-TW" sz="1800" dirty="0" smtClean="0"/>
              <a:t>) </a:t>
            </a:r>
            <a:r>
              <a:rPr lang="en-US" altLang="zh-TW" sz="1800" dirty="0"/>
              <a:t>and the </a:t>
            </a:r>
            <a:r>
              <a:rPr lang="en-US" altLang="zh-TW" sz="1800" dirty="0" smtClean="0"/>
              <a:t>lists </a:t>
            </a:r>
            <a:r>
              <a:rPr lang="en-US" altLang="zh-TW" sz="1800" dirty="0"/>
              <a:t>of patterns </a:t>
            </a:r>
            <a:r>
              <a:rPr lang="en-US" altLang="zh-TW" sz="1800" dirty="0" smtClean="0"/>
              <a:t>overlapping lengths (L) 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P={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bc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bcd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bcde</a:t>
            </a:r>
            <a:r>
              <a:rPr lang="en-US" altLang="zh-TW" sz="1800" dirty="0"/>
              <a:t>,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err="1" smtClean="0"/>
              <a:t>abc</a:t>
            </a:r>
            <a:r>
              <a:rPr lang="en-US" altLang="zh-TW" sz="1800" b="1" dirty="0" err="1" smtClean="0"/>
              <a:t>b</a:t>
            </a:r>
            <a:r>
              <a:rPr lang="en-US" altLang="zh-TW" sz="1800" dirty="0"/>
              <a:t>,  </a:t>
            </a:r>
            <a:r>
              <a:rPr lang="en-US" altLang="zh-TW" sz="1800" dirty="0" err="1"/>
              <a:t>zmn</a:t>
            </a:r>
            <a:r>
              <a:rPr lang="en-US" altLang="zh-TW" sz="1800" b="1" dirty="0" err="1"/>
              <a:t>d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qop</a:t>
            </a:r>
            <a:r>
              <a:rPr lang="en-US" altLang="zh-TW" sz="1800" b="1" dirty="0" err="1"/>
              <a:t>e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jmq</a:t>
            </a:r>
            <a:r>
              <a:rPr lang="en-US" altLang="zh-TW" sz="1800" b="1" dirty="0" err="1"/>
              <a:t>f</a:t>
            </a:r>
            <a:r>
              <a:rPr lang="en-US" altLang="zh-TW" sz="1800" dirty="0" err="1"/>
              <a:t>m</a:t>
            </a:r>
            <a:r>
              <a:rPr lang="en-US" altLang="zh-TW" sz="1800" dirty="0"/>
              <a:t> }</a:t>
            </a:r>
          </a:p>
          <a:p>
            <a:pPr marL="0" indent="0">
              <a:buNone/>
            </a:pPr>
            <a:endParaRPr lang="en-US" altLang="zh-TW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060" y="2600908"/>
            <a:ext cx="3715667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4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Scheme(Preprocessing)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64441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i="1" dirty="0"/>
              <a:t>Definition 3. </a:t>
            </a:r>
            <a:r>
              <a:rPr lang="en-US" altLang="zh-TW" sz="1800" dirty="0"/>
              <a:t>The hashing table, which stores the </a:t>
            </a:r>
            <a:r>
              <a:rPr lang="en-US" altLang="zh-TW" sz="1800" dirty="0" smtClean="0"/>
              <a:t>patterns that </a:t>
            </a:r>
            <a:r>
              <a:rPr lang="en-US" altLang="zh-TW" sz="1800" dirty="0"/>
              <a:t>are overlapping in </a:t>
            </a:r>
            <a:r>
              <a:rPr lang="en-US" altLang="zh-TW" sz="1800" i="1" dirty="0"/>
              <a:t>HL1</a:t>
            </a:r>
            <a:r>
              <a:rPr lang="en-US" altLang="zh-TW" sz="1800" dirty="0"/>
              <a:t>, is called the overlapping </a:t>
            </a:r>
            <a:r>
              <a:rPr lang="en-US" altLang="zh-TW" sz="1800" dirty="0" smtClean="0"/>
              <a:t>patterns table </a:t>
            </a:r>
            <a:r>
              <a:rPr lang="en-US" altLang="zh-TW" sz="1800" dirty="0"/>
              <a:t>(denoted by </a:t>
            </a:r>
            <a:r>
              <a:rPr lang="en-US" altLang="zh-TW" sz="1800" i="1" dirty="0"/>
              <a:t>HL2</a:t>
            </a:r>
            <a:r>
              <a:rPr lang="en-US" altLang="zh-TW" sz="1800" dirty="0"/>
              <a:t>);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where </a:t>
            </a:r>
            <a:r>
              <a:rPr lang="en-US" altLang="zh-TW" sz="1800" i="1" dirty="0" err="1"/>
              <a:t>Ovp_Keys</a:t>
            </a:r>
            <a:r>
              <a:rPr lang="en-US" altLang="zh-TW" sz="1800" i="1" dirty="0"/>
              <a:t> </a:t>
            </a:r>
            <a:r>
              <a:rPr lang="en-US" altLang="zh-TW" sz="1800" dirty="0"/>
              <a:t>is the column, </a:t>
            </a:r>
            <a:r>
              <a:rPr lang="en-US" altLang="zh-TW" sz="1800" dirty="0" smtClean="0"/>
              <a:t>stored the </a:t>
            </a:r>
            <a:r>
              <a:rPr lang="en-US" altLang="zh-TW" sz="1800" dirty="0"/>
              <a:t>patterns which are overlapped from </a:t>
            </a:r>
            <a:r>
              <a:rPr lang="en-US" altLang="zh-TW" sz="1800" i="1" dirty="0"/>
              <a:t>HL1 </a:t>
            </a:r>
            <a:r>
              <a:rPr lang="en-US" altLang="zh-TW" sz="1800" dirty="0"/>
              <a:t>and their </a:t>
            </a:r>
            <a:r>
              <a:rPr lang="en-US" altLang="zh-TW" sz="1800" dirty="0" smtClean="0"/>
              <a:t>lengths are </a:t>
            </a:r>
            <a:r>
              <a:rPr lang="en-US" altLang="zh-TW" sz="1800" dirty="0"/>
              <a:t>longer than patterns in </a:t>
            </a:r>
            <a:r>
              <a:rPr lang="en-US" altLang="zh-TW" sz="1800" i="1" dirty="0"/>
              <a:t>HL1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P={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bc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bcd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</a:t>
            </a:r>
            <a:r>
              <a:rPr lang="en-US" altLang="zh-TW" sz="1800" b="1" dirty="0" err="1"/>
              <a:t>a</a:t>
            </a:r>
            <a:r>
              <a:rPr lang="en-US" altLang="zh-TW" sz="1800" dirty="0" err="1"/>
              <a:t>bcde</a:t>
            </a:r>
            <a:r>
              <a:rPr lang="en-US" altLang="zh-TW" sz="1800" dirty="0"/>
              <a:t>, </a:t>
            </a:r>
          </a:p>
          <a:p>
            <a:pPr marL="0" indent="0">
              <a:buNone/>
            </a:pPr>
            <a:r>
              <a:rPr lang="en-US" altLang="zh-TW" sz="1800" dirty="0" err="1"/>
              <a:t>abc</a:t>
            </a:r>
            <a:r>
              <a:rPr lang="en-US" altLang="zh-TW" sz="1800" b="1" dirty="0" err="1"/>
              <a:t>b</a:t>
            </a:r>
            <a:r>
              <a:rPr lang="en-US" altLang="zh-TW" sz="1800" dirty="0"/>
              <a:t>,  </a:t>
            </a:r>
            <a:r>
              <a:rPr lang="en-US" altLang="zh-TW" sz="1800" dirty="0" err="1"/>
              <a:t>zmn</a:t>
            </a:r>
            <a:r>
              <a:rPr lang="en-US" altLang="zh-TW" sz="1800" b="1" dirty="0" err="1"/>
              <a:t>d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qop</a:t>
            </a:r>
            <a:r>
              <a:rPr lang="en-US" altLang="zh-TW" sz="1800" b="1" dirty="0" err="1"/>
              <a:t>e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jmq</a:t>
            </a:r>
            <a:r>
              <a:rPr lang="en-US" altLang="zh-TW" sz="1800" b="1" dirty="0" err="1"/>
              <a:t>f</a:t>
            </a:r>
            <a:r>
              <a:rPr lang="en-US" altLang="zh-TW" sz="1800" dirty="0" err="1"/>
              <a:t>m</a:t>
            </a:r>
            <a:r>
              <a:rPr lang="en-US" altLang="zh-TW" sz="1800" dirty="0"/>
              <a:t> }</a:t>
            </a:r>
          </a:p>
          <a:p>
            <a:pPr marL="0" indent="0">
              <a:buNone/>
            </a:pPr>
            <a:endParaRPr lang="en-US" altLang="zh-TW" sz="1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447" y="3429000"/>
            <a:ext cx="311467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1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Scheme(Searching)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64441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P={</a:t>
            </a:r>
            <a:r>
              <a:rPr lang="en-US" altLang="zh-TW" sz="1800" dirty="0" err="1"/>
              <a:t>aaba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aabab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aababc</a:t>
            </a:r>
            <a:r>
              <a:rPr lang="en-US" altLang="zh-TW" sz="1800" dirty="0"/>
              <a:t>, </a:t>
            </a:r>
            <a:r>
              <a:rPr lang="en-US" altLang="zh-TW" sz="1800" dirty="0" err="1" smtClean="0"/>
              <a:t>aababcd</a:t>
            </a:r>
            <a:r>
              <a:rPr lang="en-US" altLang="zh-TW" sz="1800" dirty="0" smtClean="0"/>
              <a:t>, </a:t>
            </a:r>
            <a:r>
              <a:rPr lang="en-US" altLang="zh-TW" sz="1800" dirty="0" err="1" smtClean="0"/>
              <a:t>aababcde</a:t>
            </a:r>
            <a:r>
              <a:rPr lang="en-US" altLang="zh-TW" sz="1800" dirty="0"/>
              <a:t>, </a:t>
            </a:r>
            <a:r>
              <a:rPr lang="en-US" altLang="zh-TW" sz="1800" dirty="0" err="1" smtClean="0"/>
              <a:t>abcb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zmnd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qope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jmqfm</a:t>
            </a:r>
            <a:r>
              <a:rPr lang="en-US" altLang="zh-TW" sz="1800" dirty="0" smtClean="0"/>
              <a:t>}</a:t>
            </a:r>
          </a:p>
          <a:p>
            <a:pPr marL="0" indent="0">
              <a:buNone/>
            </a:pPr>
            <a:r>
              <a:rPr lang="en-US" altLang="zh-TW" sz="1800" dirty="0" smtClean="0"/>
              <a:t>Text T= </a:t>
            </a:r>
            <a:r>
              <a:rPr lang="en-US" altLang="zh-TW" sz="1800" dirty="0" err="1" smtClean="0"/>
              <a:t>aababcdezmndjmqfmaababcd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12" y="2073951"/>
            <a:ext cx="3946323" cy="296778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1880828"/>
            <a:ext cx="2446903" cy="1944216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6216" y="3969060"/>
            <a:ext cx="2256415" cy="1683686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5041740"/>
            <a:ext cx="3564396" cy="137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14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Scheme(Searching)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373767"/>
            <a:ext cx="4078225" cy="4702604"/>
          </a:xfrm>
          <a:prstGeom prst="rect">
            <a:avLst/>
          </a:prstGeom>
        </p:spPr>
      </p:pic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52120" y="1802998"/>
            <a:ext cx="2921065" cy="379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63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92444</TotalTime>
  <Words>708</Words>
  <Application>Microsoft Office PowerPoint</Application>
  <PresentationFormat>如螢幕大小 (4:3)</PresentationFormat>
  <Paragraphs>89</Paragraphs>
  <Slides>11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An Improved Wu-Manber Multiple Patterns Matching Algorithm</vt:lpstr>
      <vt:lpstr>Outline</vt:lpstr>
      <vt:lpstr>Introduction</vt:lpstr>
      <vt:lpstr>Proposed Scheme</vt:lpstr>
      <vt:lpstr>Proposed Scheme (Preprocessing)</vt:lpstr>
      <vt:lpstr>Proposed Scheme(Preprocessing)</vt:lpstr>
      <vt:lpstr>Proposed Scheme(Preprocessing)</vt:lpstr>
      <vt:lpstr>Proposed Scheme(Searching)</vt:lpstr>
      <vt:lpstr>Proposed Scheme(Searching)</vt:lpstr>
      <vt:lpstr>Results and Analysis</vt:lpstr>
      <vt:lpstr>Conclusion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mike</cp:lastModifiedBy>
  <cp:revision>3293</cp:revision>
  <cp:lastPrinted>2013-07-22T14:09:02Z</cp:lastPrinted>
  <dcterms:created xsi:type="dcterms:W3CDTF">2004-07-16T19:12:18Z</dcterms:created>
  <dcterms:modified xsi:type="dcterms:W3CDTF">2017-11-15T03:40:50Z</dcterms:modified>
</cp:coreProperties>
</file>